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  <p:sldMasterId id="214748369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5CFDDE-DD46-4F78-951F-AE33A595D182}">
  <a:tblStyle styleId="{305CFDDE-DD46-4F78-951F-AE33A595D182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AF1EE"/>
          </a:solidFill>
        </a:fill>
      </a:tcStyle>
    </a:wholeTbl>
    <a:band1H>
      <a:tcTxStyle b="off" i="off"/>
      <a:tcStyle>
        <a:fill>
          <a:solidFill>
            <a:srgbClr val="D3E2D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3E2DB"/>
          </a:solidFill>
        </a:fill>
      </a:tcStyle>
    </a:band1V>
    <a:band2V>
      <a:tcTxStyle b="off" i="off"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6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6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Roboto-bold.fntdata"/><Relationship Id="rId10" Type="http://schemas.openxmlformats.org/officeDocument/2006/relationships/slide" Target="slides/slide2.xml"/><Relationship Id="rId32" Type="http://schemas.openxmlformats.org/officeDocument/2006/relationships/font" Target="fonts/Roboto-regular.fntdata"/><Relationship Id="rId13" Type="http://schemas.openxmlformats.org/officeDocument/2006/relationships/slide" Target="slides/slide5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4.xml"/><Relationship Id="rId34" Type="http://schemas.openxmlformats.org/officeDocument/2006/relationships/font" Target="fonts/Roboto-italic.fntdata"/><Relationship Id="rId15" Type="http://schemas.openxmlformats.org/officeDocument/2006/relationships/slide" Target="slides/slide7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6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9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8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907a93865_1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e907a93865_12_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2e907a93865_12_1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e907a93865_12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e907a93865_12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e907a93865_12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2e907a93865_12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907a93865_12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e907a93865_1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e907a93865_12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2e907a93865_12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e907a93865_12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2e907a93865_12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907a93865_12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2e907a93865_12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e907a93865_12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2e907a93865_12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e907a93865_12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2e907a93865_12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e907a93865_12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2e907a93865_12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e907a93865_12_4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2e907a93865_12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907a93865_12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e907a93865_12_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2e907a93865_12_1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907a93865_12_4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2e907a93865_12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907a93865_12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2e907a93865_12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e907a93865_12_4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2e907a93865_1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e907a93865_12_4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2e907a93865_12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907a93865_12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e907a93865_12_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"Insights" y "engagement" son términos comunes en el ámbito del marketing y análisis de datos, especialmente en el contexto de las redes sociales como Instagram. Aquí te explico brevemente qué significan estos términos: Insights: - Los "insights" se refieren a los conocimientos profundos y significativos que se derivan del análisis de datos. Son las percepciones únicas y valiosas que se obtienen al examinar y comprender los datos en profundidad. Estos insights pueden revelar patrones, tendencias, oportunidades o desafíos que pueden guiar la toma de decisiones informadas y estratégicas. Engagement: - El "engagement" se refiere a la interacción y participación de los seguidores o usuarios con un contenido en una plataforma, como Instagram. Incluye acciones como me gusta, comentarios, compartidos y guardar publicaciones. El engagement es una métrica importante para medir la activación y la conexión de la audiencia con el contenido. Un alto engagement indica una mayor interacción y conexión emocional con la audiencia, lo cual es deseado por las marcas y creadores de contenido en redes sociales.</a:t>
            </a:r>
            <a:endParaRPr/>
          </a:p>
        </p:txBody>
      </p:sp>
      <p:sp>
        <p:nvSpPr>
          <p:cNvPr id="342" name="Google Shape;342;g2e907a93865_12_1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907a93865_12_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g2e907a93865_12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907a93865_1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2e907a93865_12_1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2e907a93865_12_1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907a93865_12_1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g2e907a93865_12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e907a93865_12_2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2e907a93865_12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907a93865_12_3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g2e907a93865_12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907a93865_12_3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g2e907a93865_12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1941909" y="457200"/>
            <a:ext cx="66864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1941909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/>
          <p:nvPr/>
        </p:nvSpPr>
        <p:spPr>
          <a:xfrm flipH="1" rot="10800000">
            <a:off x="-3142" y="238362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1941910" y="3600450"/>
            <a:ext cx="6686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5"/>
          <p:cNvSpPr/>
          <p:nvPr>
            <p:ph idx="2" type="pic"/>
          </p:nvPr>
        </p:nvSpPr>
        <p:spPr>
          <a:xfrm>
            <a:off x="1941909" y="476224"/>
            <a:ext cx="6686700" cy="28911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1941910" y="4025504"/>
            <a:ext cx="6686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/>
          <p:nvPr/>
        </p:nvSpPr>
        <p:spPr>
          <a:xfrm flipH="1" rot="10800000">
            <a:off x="-3142" y="3683792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1941909" y="1600200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2" type="body"/>
          </p:nvPr>
        </p:nvSpPr>
        <p:spPr>
          <a:xfrm>
            <a:off x="5393060" y="1594667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1941909" y="334566"/>
            <a:ext cx="2628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entury Gothic"/>
              <a:buNone/>
              <a:defRPr b="0" sz="1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4742259" y="334566"/>
            <a:ext cx="3886200" cy="4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1941909" y="1198960"/>
            <a:ext cx="2628900" cy="3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5" name="Google Shape;115;p17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25" name="Google Shape;125;p1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1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1941909" y="457200"/>
            <a:ext cx="66864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941909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0"/>
          <p:cNvSpPr/>
          <p:nvPr/>
        </p:nvSpPr>
        <p:spPr>
          <a:xfrm flipH="1" rot="10800000">
            <a:off x="-3142" y="238362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1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51" name="Google Shape;151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60" name="Google Shape;160;p2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82" name="Google Shape;182;p2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2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2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01" name="Google Shape;201;p3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1941910" y="3600450"/>
            <a:ext cx="6686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entury Gothic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32"/>
          <p:cNvSpPr/>
          <p:nvPr>
            <p:ph idx="2" type="pic"/>
          </p:nvPr>
        </p:nvSpPr>
        <p:spPr>
          <a:xfrm>
            <a:off x="1941909" y="476224"/>
            <a:ext cx="6686700" cy="28911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1941910" y="4025504"/>
            <a:ext cx="6686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13" name="Google Shape;213;p32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32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32"/>
          <p:cNvSpPr/>
          <p:nvPr/>
        </p:nvSpPr>
        <p:spPr>
          <a:xfrm flipH="1" rot="10800000">
            <a:off x="-3142" y="3683792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1941909" y="1600200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3"/>
          <p:cNvSpPr txBox="1"/>
          <p:nvPr>
            <p:ph idx="2" type="body"/>
          </p:nvPr>
        </p:nvSpPr>
        <p:spPr>
          <a:xfrm>
            <a:off x="5393060" y="1594667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" name="Google Shape;221;p33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3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1941909" y="334566"/>
            <a:ext cx="2628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entury Gothic"/>
              <a:buNone/>
              <a:defRPr b="0"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4742259" y="334566"/>
            <a:ext cx="3886200" cy="4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2" type="body"/>
          </p:nvPr>
        </p:nvSpPr>
        <p:spPr>
          <a:xfrm>
            <a:off x="1941909" y="1198960"/>
            <a:ext cx="2628900" cy="3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29" name="Google Shape;229;p34"/>
          <p:cNvSpPr txBox="1"/>
          <p:nvPr>
            <p:ph idx="10" type="dt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34"/>
          <p:cNvSpPr txBox="1"/>
          <p:nvPr>
            <p:ph idx="11" type="ftr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/>
          <p:nvPr/>
        </p:nvSpPr>
        <p:spPr>
          <a:xfrm flipH="1" rot="10800000">
            <a:off x="-3142" y="535779"/>
            <a:ext cx="1191397" cy="380475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398859" y="590837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descripción">
  <p:cSld name="1_Título y descripción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1941909" y="457200"/>
            <a:ext cx="6686549" cy="2337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1941909" y="3265535"/>
            <a:ext cx="6686549" cy="1166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8" name="Google Shape;248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398859" y="2433104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4" name="Google Shape;254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60" name="Google Shape;260;p3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61" name="Google Shape;261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7" name="Google Shape;267;p4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8" name="Google Shape;268;p4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9" name="Google Shape;269;p4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0" name="Google Shape;280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7" name="Google Shape;287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45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99" name="Google Shape;299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5" name="Google Shape;305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1" name="Google Shape;311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rgbClr val="00206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rgbClr val="00206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50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jpg"/><Relationship Id="rId10" Type="http://schemas.openxmlformats.org/officeDocument/2006/relationships/image" Target="../media/image48.jp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1.jpg"/><Relationship Id="rId9" Type="http://schemas.openxmlformats.org/officeDocument/2006/relationships/image" Target="../media/image39.jpg"/><Relationship Id="rId5" Type="http://schemas.openxmlformats.org/officeDocument/2006/relationships/image" Target="../media/image29.jpg"/><Relationship Id="rId6" Type="http://schemas.openxmlformats.org/officeDocument/2006/relationships/image" Target="../media/image27.jpg"/><Relationship Id="rId7" Type="http://schemas.openxmlformats.org/officeDocument/2006/relationships/image" Target="../media/image43.jpg"/><Relationship Id="rId8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hyperlink" Target="https://drive.google.com/file/d/1wEP_LB7Xo2apvX3UQlMl8YWR6fhMYzsj/view?usp=shar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/>
          <p:nvPr/>
        </p:nvSpPr>
        <p:spPr>
          <a:xfrm>
            <a:off x="347756" y="1663088"/>
            <a:ext cx="5627908" cy="66620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D12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8"/>
          <p:cNvSpPr/>
          <p:nvPr/>
        </p:nvSpPr>
        <p:spPr>
          <a:xfrm>
            <a:off x="347756" y="245220"/>
            <a:ext cx="6159137" cy="136506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D12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8"/>
          <p:cNvSpPr txBox="1"/>
          <p:nvPr>
            <p:ph type="ctrTitle"/>
          </p:nvPr>
        </p:nvSpPr>
        <p:spPr>
          <a:xfrm>
            <a:off x="449981" y="-10054"/>
            <a:ext cx="6686400" cy="22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97619"/>
              <a:buFont typeface="Century Gothic"/>
              <a:buNone/>
            </a:pPr>
            <a:r>
              <a:rPr b="1" lang="es">
                <a:latin typeface="Arial"/>
                <a:ea typeface="Arial"/>
                <a:cs typeface="Arial"/>
                <a:sym typeface="Arial"/>
              </a:rPr>
              <a:t>Proyecto Integrador</a:t>
            </a:r>
            <a:br>
              <a:rPr b="1" lang="es">
                <a:latin typeface="Arial"/>
                <a:ea typeface="Arial"/>
                <a:cs typeface="Arial"/>
                <a:sym typeface="Arial"/>
              </a:rPr>
            </a:br>
            <a:r>
              <a:rPr b="1" lang="es" sz="2700">
                <a:latin typeface="Arial"/>
                <a:ea typeface="Arial"/>
                <a:cs typeface="Arial"/>
                <a:sym typeface="Arial"/>
              </a:rPr>
              <a:t>Pandas. Análisis de datos de Instagram.</a:t>
            </a:r>
            <a:br>
              <a:rPr b="1" lang="es" sz="2700">
                <a:latin typeface="Arial"/>
                <a:ea typeface="Arial"/>
                <a:cs typeface="Arial"/>
                <a:sym typeface="Arial"/>
              </a:rPr>
            </a:br>
            <a:br>
              <a:rPr b="1" lang="es" sz="2700">
                <a:latin typeface="Arial"/>
                <a:ea typeface="Arial"/>
                <a:cs typeface="Arial"/>
                <a:sym typeface="Arial"/>
              </a:rPr>
            </a:b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ndas (software) - Wikipedia" id="322" name="Google Shape;3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9927" y="2858855"/>
            <a:ext cx="3411424" cy="1448498"/>
          </a:xfrm>
          <a:prstGeom prst="rect">
            <a:avLst/>
          </a:prstGeom>
          <a:gradFill>
            <a:gsLst>
              <a:gs pos="0">
                <a:schemeClr val="lt1"/>
              </a:gs>
              <a:gs pos="19000">
                <a:schemeClr val="lt1"/>
              </a:gs>
              <a:gs pos="78000">
                <a:schemeClr val="lt2"/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</p:pic>
      <p:sp>
        <p:nvSpPr>
          <p:cNvPr id="323" name="Google Shape;323;p48"/>
          <p:cNvSpPr txBox="1"/>
          <p:nvPr/>
        </p:nvSpPr>
        <p:spPr>
          <a:xfrm>
            <a:off x="417429" y="1733129"/>
            <a:ext cx="58782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Universidad Guillermo Brown. </a:t>
            </a: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Tecnicatura en Programación. Programación Avanzada. Comisión 1.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8"/>
          <p:cNvSpPr/>
          <p:nvPr/>
        </p:nvSpPr>
        <p:spPr>
          <a:xfrm flipH="1">
            <a:off x="350399" y="2427044"/>
            <a:ext cx="5030166" cy="2616009"/>
          </a:xfrm>
          <a:prstGeom prst="parallelogram">
            <a:avLst>
              <a:gd fmla="val 36221" name="adj"/>
            </a:avLst>
          </a:prstGeom>
          <a:solidFill>
            <a:schemeClr val="accent1"/>
          </a:solidFill>
          <a:ln cap="flat" cmpd="sng" w="25400">
            <a:solidFill>
              <a:srgbClr val="0D12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8"/>
          <p:cNvSpPr txBox="1"/>
          <p:nvPr>
            <p:ph idx="1" type="subTitle"/>
          </p:nvPr>
        </p:nvSpPr>
        <p:spPr>
          <a:xfrm>
            <a:off x="546963" y="2479844"/>
            <a:ext cx="5030165" cy="23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s" sz="1500">
                <a:latin typeface="Arial"/>
                <a:ea typeface="Arial"/>
                <a:cs typeface="Arial"/>
                <a:sym typeface="Arial"/>
              </a:rPr>
              <a:t>Integrantes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oto Sans Symbols"/>
              <a:buChar char="❖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Agustín Gonzalez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E-Mail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Ag225966@gmail.com </a:t>
            </a:r>
            <a:endParaRPr/>
          </a:p>
          <a:p>
            <a:pPr indent="0" lvl="0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i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oto Sans Symbols"/>
              <a:buChar char="❖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Katherine Gomez</a:t>
            </a:r>
            <a:endParaRPr/>
          </a:p>
          <a:p>
            <a:pPr indent="0" lvl="1" marL="59055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	         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E-Mail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Kathyy.luu@gmail.com</a:t>
            </a:r>
            <a:endParaRPr/>
          </a:p>
          <a:p>
            <a:pPr indent="0" lvl="1" marL="59055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i="1"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2" marL="13716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Noto Sans Symbols"/>
              <a:buChar char="❖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Elias Iñiguez</a:t>
            </a:r>
            <a:endParaRPr/>
          </a:p>
          <a:p>
            <a:pPr indent="0" lvl="2" marL="104775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E-Mail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e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alan.elias2022@gmail.com </a:t>
            </a:r>
            <a:endParaRPr i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74295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Noto Sans Symbols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idx="4294967295" type="title"/>
          </p:nvPr>
        </p:nvSpPr>
        <p:spPr>
          <a:xfrm>
            <a:off x="1332310" y="3905250"/>
            <a:ext cx="6686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 10 Cuentas con más Seguidores en Instagram</a:t>
            </a:r>
            <a:endParaRPr b="1" sz="20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7"/>
          <p:cNvSpPr txBox="1"/>
          <p:nvPr>
            <p:ph idx="4294967295" type="body"/>
          </p:nvPr>
        </p:nvSpPr>
        <p:spPr>
          <a:xfrm>
            <a:off x="1332310" y="4254104"/>
            <a:ext cx="6686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i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 recopilados hasta el 4 de enero del año 2023</a:t>
            </a:r>
            <a:endParaRPr i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7"/>
          <p:cNvSpPr txBox="1"/>
          <p:nvPr>
            <p:ph idx="4294967295" type="body"/>
          </p:nvPr>
        </p:nvSpPr>
        <p:spPr>
          <a:xfrm>
            <a:off x="1332310" y="487029"/>
            <a:ext cx="66867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i="1" lang="es" sz="1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processed_data.csv</a:t>
            </a:r>
            <a:endParaRPr i="1" sz="15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550" y="914412"/>
            <a:ext cx="6994476" cy="30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 txBox="1"/>
          <p:nvPr>
            <p:ph idx="4294967295" type="title"/>
          </p:nvPr>
        </p:nvSpPr>
        <p:spPr>
          <a:xfrm>
            <a:off x="1335100" y="315675"/>
            <a:ext cx="6666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 FUENTE: </a:t>
            </a:r>
            <a:r>
              <a:rPr i="1" lang="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data_processin.py</a:t>
            </a:r>
            <a:endParaRPr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8"/>
          <p:cNvSpPr txBox="1"/>
          <p:nvPr>
            <p:ph idx="4294967295" type="body"/>
          </p:nvPr>
        </p:nvSpPr>
        <p:spPr>
          <a:xfrm>
            <a:off x="994300" y="1132700"/>
            <a:ext cx="3235500" cy="3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load_data:</a:t>
            </a:r>
            <a:r>
              <a:rPr lang="e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función carga los datos desde un archivo CSV especificado por la ruta filepath y devuelve un DataFrame de Pandas.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clean_data:</a:t>
            </a:r>
            <a:r>
              <a:rPr lang="e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Realiza la limpieza de los datos. Normaliza los nombres de las columnas, elimina filas con valores no numéricos en la columna de seguidores y convierte los valores a formato numérico. Devuelve un DataFrame limpio.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7500" y="1132700"/>
            <a:ext cx="3604050" cy="8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300" y="2343150"/>
            <a:ext cx="3771975" cy="10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idx="4294967295" type="title"/>
          </p:nvPr>
        </p:nvSpPr>
        <p:spPr>
          <a:xfrm>
            <a:off x="1487500" y="239475"/>
            <a:ext cx="5791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 FUENTE</a:t>
            </a:r>
            <a:r>
              <a:rPr lang="es">
                <a:solidFill>
                  <a:schemeClr val="lt1"/>
                </a:solidFill>
              </a:rPr>
              <a:t>: </a:t>
            </a:r>
            <a:r>
              <a:rPr i="1" lang="es">
                <a:solidFill>
                  <a:schemeClr val="lt1"/>
                </a:solidFill>
              </a:rPr>
              <a:t>analysis.py 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497" name="Google Shape;497;p59"/>
          <p:cNvSpPr txBox="1"/>
          <p:nvPr>
            <p:ph idx="4294967295" type="body"/>
          </p:nvPr>
        </p:nvSpPr>
        <p:spPr>
          <a:xfrm>
            <a:off x="1171400" y="787275"/>
            <a:ext cx="3235500" cy="4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calculate_mean: </a:t>
            </a:r>
            <a:r>
              <a:rPr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Calcula la media de una columna numérica en los datos.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calculate_median: </a:t>
            </a:r>
            <a:r>
              <a:rPr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Calcula la mediana de una columna numérica en los datos.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calculate_mode: </a:t>
            </a:r>
            <a:r>
              <a:rPr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Calcula la moda de una columna en los datos.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top_accounts_by_followers:</a:t>
            </a:r>
            <a:r>
              <a:rPr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Devuelve las N cuentas principales por seguidores.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analyze_data: </a:t>
            </a:r>
            <a:r>
              <a:rPr lang="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Realiza análisis de los datos y devuelve resultados como un DataFrame.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900" y="939675"/>
            <a:ext cx="3668350" cy="5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2200" y="1637725"/>
            <a:ext cx="3668350" cy="477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2200" y="2267975"/>
            <a:ext cx="3668350" cy="49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3936" y="2925346"/>
            <a:ext cx="3712814" cy="4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3925" y="3509300"/>
            <a:ext cx="3712825" cy="10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/>
          <p:nvPr>
            <p:ph idx="4294967295" type="title"/>
          </p:nvPr>
        </p:nvSpPr>
        <p:spPr>
          <a:xfrm>
            <a:off x="1639900" y="468075"/>
            <a:ext cx="5791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 FUENTE: </a:t>
            </a:r>
            <a:r>
              <a:rPr i="1"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visualization.py </a:t>
            </a:r>
            <a:endParaRPr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0"/>
          <p:cNvSpPr txBox="1"/>
          <p:nvPr>
            <p:ph idx="4294967295" type="body"/>
          </p:nvPr>
        </p:nvSpPr>
        <p:spPr>
          <a:xfrm>
            <a:off x="878450" y="1587988"/>
            <a:ext cx="32355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visualize_data: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 visualizaciones a partir de los resultados del análisis. Incluye un gráfico de barras para las cuentas con más seguidores y un gráfico de torta para mostrar la distribución de usuarios por país.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4600" y="1168275"/>
            <a:ext cx="3763550" cy="10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4600" y="2283425"/>
            <a:ext cx="3763550" cy="12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4600" y="3691350"/>
            <a:ext cx="3763550" cy="986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1"/>
          <p:cNvSpPr txBox="1"/>
          <p:nvPr>
            <p:ph idx="4294967295" type="title"/>
          </p:nvPr>
        </p:nvSpPr>
        <p:spPr>
          <a:xfrm>
            <a:off x="1563700" y="163275"/>
            <a:ext cx="5791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 FUENTE: </a:t>
            </a:r>
            <a:r>
              <a:rPr i="1"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main.py </a:t>
            </a:r>
            <a:endParaRPr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1"/>
          <p:cNvSpPr txBox="1"/>
          <p:nvPr>
            <p:ph idx="4294967295" type="body"/>
          </p:nvPr>
        </p:nvSpPr>
        <p:spPr>
          <a:xfrm>
            <a:off x="955500" y="633825"/>
            <a:ext cx="3426000" cy="4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Carga de Datos: </a:t>
            </a: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Utiliza la función </a:t>
            </a:r>
            <a:r>
              <a:rPr i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i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oad_data</a:t>
            </a: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del archivo data_processing.py para cargar los datos desde el archivo CSV “raw_data.csv”. El resultado se almacena en un DataFrame de Pandas llamado data.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Limpieza de Datos:</a:t>
            </a: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Llama a la función </a:t>
            </a:r>
            <a:r>
              <a:rPr b="1" i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clean_data</a:t>
            </a: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del archivo data_processing.py para normalizar los nombres de las columnas y convertir los valores de seguidores a formato numérico. El DataFrame limpio se almacena en la variable cleaned_data.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Visualización de Datos:</a:t>
            </a: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Utiliza la función </a:t>
            </a:r>
            <a:r>
              <a:rPr b="1" i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visualize_data</a:t>
            </a: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del archivo visualization.py para crear gráficos que muestran las cuentas con más seguidores y la distribución de usuarios por país.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9200" y="939675"/>
            <a:ext cx="3683675" cy="21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1"/>
          <p:cNvSpPr txBox="1"/>
          <p:nvPr>
            <p:ph idx="4294967295" type="body"/>
          </p:nvPr>
        </p:nvSpPr>
        <p:spPr>
          <a:xfrm>
            <a:off x="4469200" y="3158625"/>
            <a:ext cx="39363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Análisis de Datos:</a:t>
            </a: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Invoca la función </a:t>
            </a:r>
            <a:r>
              <a:rPr b="1" i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analyze_data</a:t>
            </a: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del archivo analysis.py para calcular la media, mediana y moda de los seguidores. También identifica las 10 cuentas con más seguidores.Los resultados se almacenan en un DataFrame llamado analysis_results.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"/>
          <p:cNvSpPr txBox="1"/>
          <p:nvPr>
            <p:ph idx="4294967295" type="title"/>
          </p:nvPr>
        </p:nvSpPr>
        <p:spPr>
          <a:xfrm>
            <a:off x="166700" y="233126"/>
            <a:ext cx="6683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90000"/>
              <a:buFont typeface="Century Gothic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ANÁLISIS DE DATOS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2"/>
          <p:cNvSpPr txBox="1"/>
          <p:nvPr>
            <p:ph idx="4294967295" type="body"/>
          </p:nvPr>
        </p:nvSpPr>
        <p:spPr>
          <a:xfrm>
            <a:off x="228600" y="724050"/>
            <a:ext cx="77259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323"/>
              <a:buNone/>
            </a:pPr>
            <a:r>
              <a:rPr lang="es" sz="19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Carga y Limpieza de Datos:</a:t>
            </a:r>
            <a:endParaRPr sz="19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1690" lvl="1" marL="711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94"/>
              <a:buFont typeface="Arial"/>
              <a:buChar char="●"/>
            </a:pP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Uso de Pandas para cargar y limpiar los datos.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1690" lvl="1" marL="711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94"/>
              <a:buFont typeface="Arial"/>
              <a:buChar char="●"/>
            </a:pP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Normalización de nombres de columnas y conversión de valores de seguidores a formato numérico.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94"/>
              <a:buNone/>
            </a:pPr>
            <a:r>
              <a:t/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323"/>
              <a:buNone/>
            </a:pPr>
            <a:r>
              <a:rPr lang="es" sz="19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 del Análisis:</a:t>
            </a:r>
            <a:endParaRPr/>
          </a:p>
          <a:p>
            <a:pPr indent="0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323"/>
              <a:buNone/>
            </a:pPr>
            <a:r>
              <a:t/>
            </a:r>
            <a:endParaRPr sz="19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1690" lvl="1" marL="711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94"/>
              <a:buFont typeface="Arial"/>
              <a:buChar char="●"/>
            </a:pPr>
            <a:r>
              <a:rPr b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mediana</a:t>
            </a: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moda</a:t>
            </a: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los seguidores.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1690" lvl="1" marL="711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94"/>
              <a:buFont typeface="Arial"/>
              <a:buChar char="●"/>
            </a:pP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 10 cuentas con más seguidores.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1690" lvl="1" marL="711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94"/>
              <a:buFont typeface="Arial"/>
              <a:buChar char="●"/>
            </a:pPr>
            <a:r>
              <a:rPr lang="e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Procedencia geográfica de los usuarios.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62" title="Análisis de los datos Stock de Foto gratis - Public Domain Pictur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393" y="3334118"/>
            <a:ext cx="2723475" cy="158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>
            <p:ph idx="4294967295" type="title"/>
          </p:nvPr>
        </p:nvSpPr>
        <p:spPr>
          <a:xfrm>
            <a:off x="1121675" y="376825"/>
            <a:ext cx="7055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CARGA DE DATOS: </a:t>
            </a:r>
            <a:r>
              <a:rPr i="1"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data_processing.py </a:t>
            </a:r>
            <a:endParaRPr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3"/>
          <p:cNvSpPr txBox="1"/>
          <p:nvPr/>
        </p:nvSpPr>
        <p:spPr>
          <a:xfrm>
            <a:off x="1340700" y="879325"/>
            <a:ext cx="57912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Utilizamos la biblioteca Pandas en Python para cargar los datos desde el archivo CSV llamado </a:t>
            </a:r>
            <a:r>
              <a:rPr b="0" i="1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“raw_data.csv”</a:t>
            </a: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Pandas convierte los datos en un objeto llamado DataFrame, que es una estructura de datos tabular similar a una hoja de cálculo.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DataFrame nos permite manipular y analizar los datos de manera eficiente.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375" y="2404225"/>
            <a:ext cx="4891274" cy="20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 txBox="1"/>
          <p:nvPr>
            <p:ph idx="4294967295" type="title"/>
          </p:nvPr>
        </p:nvSpPr>
        <p:spPr>
          <a:xfrm>
            <a:off x="674925" y="391875"/>
            <a:ext cx="7832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LIMPIEZA DE DATOS: </a:t>
            </a:r>
            <a:r>
              <a:rPr i="1"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data_processing.py </a:t>
            </a:r>
            <a:endParaRPr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4"/>
          <p:cNvSpPr txBox="1"/>
          <p:nvPr/>
        </p:nvSpPr>
        <p:spPr>
          <a:xfrm>
            <a:off x="1677425" y="970525"/>
            <a:ext cx="57912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Normalizamos los nombres de las columnas para asegurarnos de que sean consistentes y fáciles de usar.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Eliminamos filas que contienen valores no numéricos en la columna de seguidores. Esto garantiza que nuestros cálculos sean precisos.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Convertimos los valores de seguidores a formato numérico (por ejemplo, de “586 millones” a 586) para facilitar los análisis posteriores.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4513" y="2715925"/>
            <a:ext cx="4417024" cy="19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>
            <p:ph idx="4294967295" type="title"/>
          </p:nvPr>
        </p:nvSpPr>
        <p:spPr>
          <a:xfrm>
            <a:off x="1557475" y="468075"/>
            <a:ext cx="6178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ANÁLISIS DE DATOS: </a:t>
            </a:r>
            <a:r>
              <a:rPr i="1"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analysis.py </a:t>
            </a:r>
            <a:endParaRPr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5"/>
          <p:cNvSpPr txBox="1"/>
          <p:nvPr/>
        </p:nvSpPr>
        <p:spPr>
          <a:xfrm>
            <a:off x="1601225" y="970525"/>
            <a:ext cx="57912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Calculamos la media, que es el promedio de seguidores entre todas las cuentas analizadas.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Calculamos la mediana, que representa el valor central de la distribución de seguidores.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Calculamos la moda, que representa el valor más común de seguidores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5"/>
          <p:cNvSpPr/>
          <p:nvPr/>
        </p:nvSpPr>
        <p:spPr>
          <a:xfrm>
            <a:off x="1703700" y="2339025"/>
            <a:ext cx="1967400" cy="10473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8" name="Google Shape;548;p65"/>
          <p:cNvSpPr/>
          <p:nvPr/>
        </p:nvSpPr>
        <p:spPr>
          <a:xfrm>
            <a:off x="6049680" y="2339025"/>
            <a:ext cx="1967400" cy="10473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9" name="Google Shape;549;p65"/>
          <p:cNvSpPr/>
          <p:nvPr/>
        </p:nvSpPr>
        <p:spPr>
          <a:xfrm>
            <a:off x="3876690" y="2339025"/>
            <a:ext cx="1967400" cy="10473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0" name="Google Shape;550;p65"/>
          <p:cNvSpPr txBox="1"/>
          <p:nvPr/>
        </p:nvSpPr>
        <p:spPr>
          <a:xfrm>
            <a:off x="1772316" y="2399443"/>
            <a:ext cx="1818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</a:t>
            </a:r>
            <a:endParaRPr b="1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Aproximadamente 200 millones de Seguidores</a:t>
            </a:r>
            <a:endParaRPr b="1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1" name="Google Shape;551;p65"/>
          <p:cNvSpPr txBox="1"/>
          <p:nvPr/>
        </p:nvSpPr>
        <p:spPr>
          <a:xfrm>
            <a:off x="6129803" y="2399463"/>
            <a:ext cx="1818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MODA</a:t>
            </a:r>
            <a:endParaRPr b="1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Aproximadamente 86 millones de Seguidores</a:t>
            </a:r>
            <a:endParaRPr b="1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2" name="Google Shape;552;p65"/>
          <p:cNvSpPr txBox="1"/>
          <p:nvPr/>
        </p:nvSpPr>
        <p:spPr>
          <a:xfrm>
            <a:off x="3978703" y="2399443"/>
            <a:ext cx="1818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MEDIANA</a:t>
            </a:r>
            <a:endParaRPr b="1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Aproximadamente 185 millones de Seguidores</a:t>
            </a:r>
            <a:endParaRPr b="1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3" name="Google Shape;55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825" y="3447275"/>
            <a:ext cx="3459000" cy="16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"/>
          <p:cNvSpPr txBox="1"/>
          <p:nvPr>
            <p:ph idx="4294967295" type="title"/>
          </p:nvPr>
        </p:nvSpPr>
        <p:spPr>
          <a:xfrm>
            <a:off x="1024075" y="315675"/>
            <a:ext cx="6178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ANÁLISIS DE DATOS: </a:t>
            </a:r>
            <a:r>
              <a:rPr i="1"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analysis.py </a:t>
            </a:r>
            <a:endParaRPr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6"/>
          <p:cNvSpPr txBox="1"/>
          <p:nvPr/>
        </p:nvSpPr>
        <p:spPr>
          <a:xfrm>
            <a:off x="1220225" y="970525"/>
            <a:ext cx="57912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Identificamos las 10 cuentas con mayor número de seguidores en base a los datos proporcionados.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Estas cuentas tienen una gran influencia en la plataforma.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6"/>
          <p:cNvSpPr txBox="1"/>
          <p:nvPr/>
        </p:nvSpPr>
        <p:spPr>
          <a:xfrm>
            <a:off x="-478210" y="2251375"/>
            <a:ext cx="9393609" cy="2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1°) ‘Instagram’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2°) ‘Cristiano Ronaldo’ 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3°) ‘Lionel Messi’ 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4°) ‘Kylie Jenner’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5°) ‘Selena Gomez’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6°) ‘Dwayne Johnson’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7°) ‘Ariana Grande’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8°) ‘Kim Kardashian’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                    9°) ‘Beyoncé’  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                  10°) ‘Khloé Kardashian’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66" title="Archivo:Instagram logo 2022.svg - Wikipedia, la enciclopedia libr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058" y="2123175"/>
            <a:ext cx="592100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6" title="Archivo:Cristiano Ronaldo 2018.jpg - Wikipedia, la enciclopedia libre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234" y="2163591"/>
            <a:ext cx="497700" cy="7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6" title="Archivo:Lionel-Messi-Argentina-2022-FIFA-World-Cup (cropped).jpg ...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7647" y="2308223"/>
            <a:ext cx="592100" cy="79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6" title="Archivo:Kylie Jenner in 2021.jpg - Wikipedia, la enciclopedia libre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2823" y="2564375"/>
            <a:ext cx="592100" cy="7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 title="Archivo:Selena Gomez - Walmart Soundcheck Concert.jpg - Wikipedia ...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39471" y="2762376"/>
            <a:ext cx="592100" cy="72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6" title="File:Dwayne Johnson (8557374952).jpg - Wikimedia Commons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6119" y="3021234"/>
            <a:ext cx="497700" cy="6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6" title="File:Ariana Grande (33269922295) (cropped) (cropped).jpg ...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74280" y="3178013"/>
            <a:ext cx="522618" cy="7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6" title="Archivo:Kim Kardashian 2019.jpg - Wikipedia, la enciclopedia libre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33663" y="3439157"/>
            <a:ext cx="497699" cy="65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6" title="Archivo:Beyonce.jpg - Wikipedia, la enciclopedia libre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93045" y="3583525"/>
            <a:ext cx="497700" cy="71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6" title="Archivo:Khloe Kardashian Glamour.png - Wikipedia, la enciclopedia ...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27510" y="3877390"/>
            <a:ext cx="592100" cy="63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" name="Google Shape;332;p49"/>
          <p:cNvSpPr/>
          <p:nvPr/>
        </p:nvSpPr>
        <p:spPr>
          <a:xfrm>
            <a:off x="88900" y="1108362"/>
            <a:ext cx="8951191" cy="3952957"/>
          </a:xfrm>
          <a:prstGeom prst="parallelogram">
            <a:avLst>
              <a:gd fmla="val 27757" name="adj"/>
            </a:avLst>
          </a:prstGeom>
          <a:solidFill>
            <a:srgbClr val="0070C0"/>
          </a:solidFill>
          <a:ln cap="rnd" cmpd="sng" w="158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49"/>
          <p:cNvSpPr/>
          <p:nvPr/>
        </p:nvSpPr>
        <p:spPr>
          <a:xfrm>
            <a:off x="1247298" y="1176795"/>
            <a:ext cx="5422774" cy="3808615"/>
          </a:xfrm>
          <a:prstGeom prst="rightArrow">
            <a:avLst>
              <a:gd fmla="val 100000" name="adj1"/>
              <a:gd fmla="val 26235" name="adj2"/>
            </a:avLst>
          </a:prstGeom>
          <a:gradFill>
            <a:gsLst>
              <a:gs pos="0">
                <a:srgbClr val="212D74"/>
              </a:gs>
              <a:gs pos="16000">
                <a:srgbClr val="253177"/>
              </a:gs>
              <a:gs pos="37000">
                <a:srgbClr val="29357B"/>
              </a:gs>
              <a:gs pos="68000">
                <a:srgbClr val="2E3A7F"/>
              </a:gs>
              <a:gs pos="100000">
                <a:srgbClr val="0070C0"/>
              </a:gs>
            </a:gsLst>
            <a:lin ang="0" scaled="0"/>
          </a:gra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9"/>
          <p:cNvSpPr txBox="1"/>
          <p:nvPr/>
        </p:nvSpPr>
        <p:spPr>
          <a:xfrm>
            <a:off x="1303612" y="1210593"/>
            <a:ext cx="5076411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[1 – 2] </a:t>
            </a:r>
            <a:r>
              <a:rPr b="1" i="1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. . . . . .  </a:t>
            </a: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Presentación e índice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[3 – 4] </a:t>
            </a:r>
            <a:r>
              <a:rPr b="1" i="1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. . . . . .  </a:t>
            </a: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 Descriptiva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[5 – 6] </a:t>
            </a:r>
            <a:r>
              <a:rPr b="1" i="1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. . . . . .  </a:t>
            </a: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 y Alcance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[7 – 10] </a:t>
            </a:r>
            <a:r>
              <a:rPr b="1" i="1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. . . . .  </a:t>
            </a: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Librería Pandas y Estructura de Datos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[11 – 14] </a:t>
            </a:r>
            <a:r>
              <a:rPr b="1" i="1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. . . .  </a:t>
            </a: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 Fuente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[15 – 20] </a:t>
            </a:r>
            <a:r>
              <a:rPr b="1" i="1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. . . .  </a:t>
            </a: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Funciones y Estructura de Datos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[22] </a:t>
            </a:r>
            <a:r>
              <a:rPr b="1" i="1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. . . . . . . . </a:t>
            </a: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Visualización de los Datos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[23] </a:t>
            </a:r>
            <a:r>
              <a:rPr b="1" i="1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. . . . . . . .  </a:t>
            </a: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rgbClr val="4472C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[24] </a:t>
            </a:r>
            <a:r>
              <a:rPr b="1" i="1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. . . . . . . .  </a:t>
            </a: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 de la Presentación</a:t>
            </a:r>
            <a:endParaRPr/>
          </a:p>
        </p:txBody>
      </p:sp>
      <p:pic>
        <p:nvPicPr>
          <p:cNvPr id="335" name="Google Shape;3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4450" y="1021773"/>
            <a:ext cx="1927103" cy="222395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/>
          <p:nvPr/>
        </p:nvSpPr>
        <p:spPr>
          <a:xfrm>
            <a:off x="1181793" y="179564"/>
            <a:ext cx="3847011" cy="640080"/>
          </a:xfrm>
          <a:prstGeom prst="trapezoid">
            <a:avLst>
              <a:gd fmla="val 25000" name="adj"/>
            </a:avLst>
          </a:prstGeom>
          <a:solidFill>
            <a:srgbClr val="00B0F0"/>
          </a:solidFill>
          <a:ln cap="flat" cmpd="sng" w="25400">
            <a:solidFill>
              <a:srgbClr val="0D1230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905839" y="151453"/>
            <a:ext cx="439891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49"/>
          <p:cNvPicPr preferRelativeResize="0"/>
          <p:nvPr/>
        </p:nvPicPr>
        <p:blipFill rotWithShape="1">
          <a:blip r:embed="rId4">
            <a:alphaModFix/>
          </a:blip>
          <a:srcRect b="6868" l="161" r="49870" t="4074"/>
          <a:stretch/>
        </p:blipFill>
        <p:spPr>
          <a:xfrm>
            <a:off x="6635275" y="3429486"/>
            <a:ext cx="1293999" cy="1441363"/>
          </a:xfrm>
          <a:prstGeom prst="rect">
            <a:avLst/>
          </a:prstGeom>
          <a:noFill/>
          <a:ln cap="flat" cmpd="sng" w="28575">
            <a:solidFill>
              <a:srgbClr val="002060"/>
            </a:solidFill>
            <a:prstDash val="solid"/>
            <a:bevel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"/>
          <p:cNvSpPr txBox="1"/>
          <p:nvPr>
            <p:ph idx="4294967295" type="title"/>
          </p:nvPr>
        </p:nvSpPr>
        <p:spPr>
          <a:xfrm>
            <a:off x="423325" y="95536"/>
            <a:ext cx="6178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ANÁLISIS DE DATOS: </a:t>
            </a:r>
            <a:r>
              <a:rPr i="1"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analysis.py </a:t>
            </a:r>
            <a:endParaRPr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7"/>
          <p:cNvSpPr txBox="1"/>
          <p:nvPr/>
        </p:nvSpPr>
        <p:spPr>
          <a:xfrm>
            <a:off x="1364929" y="682050"/>
            <a:ext cx="57912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Distribución Geográfica de Usuarios:</a:t>
            </a:r>
            <a:endParaRPr/>
          </a:p>
          <a:p>
            <a:pPr indent="-2095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❖"/>
            </a:pPr>
            <a:r>
              <a:rPr b="0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mayoría de los usuarios provienen de Estados Unidos (United States), seguido de Argentina y Portugal.</a:t>
            </a:r>
            <a:endParaRPr/>
          </a:p>
          <a:p>
            <a:pPr indent="-2095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❖"/>
            </a:pPr>
            <a:r>
              <a:rPr b="0" i="0" lang="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Esto nos ayuda a comprender dónde se concentra la audiencia de estas cuentas influyentes.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67"/>
          <p:cNvPicPr preferRelativeResize="0"/>
          <p:nvPr/>
        </p:nvPicPr>
        <p:blipFill rotWithShape="1">
          <a:blip r:embed="rId3">
            <a:alphaModFix/>
          </a:blip>
          <a:srcRect b="5158" l="673" r="891" t="632"/>
          <a:stretch/>
        </p:blipFill>
        <p:spPr>
          <a:xfrm>
            <a:off x="2053808" y="2207564"/>
            <a:ext cx="5036383" cy="2783536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8"/>
          <p:cNvSpPr txBox="1"/>
          <p:nvPr>
            <p:ph idx="4294967295" type="title"/>
          </p:nvPr>
        </p:nvSpPr>
        <p:spPr>
          <a:xfrm>
            <a:off x="646812" y="206937"/>
            <a:ext cx="8206241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VISUALIZACIÓN DE LOS DATOS: </a:t>
            </a:r>
            <a:r>
              <a:rPr i="1" lang="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visualization.py </a:t>
            </a:r>
            <a:endParaRPr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8"/>
          <p:cNvSpPr txBox="1"/>
          <p:nvPr/>
        </p:nvSpPr>
        <p:spPr>
          <a:xfrm>
            <a:off x="1676400" y="678537"/>
            <a:ext cx="5791200" cy="1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Utilizamos la biblioteca Matplotlib para crear gráficos que nos ayuden a comprender mejor los datos.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gráfico de barras muestra las cuentas con más seguidores, lo que nos permite comparar visualmente sus tamaños.</a:t>
            </a:r>
            <a:endParaRPr/>
          </a:p>
          <a:p>
            <a:pPr indent="0" lvl="0" marL="146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gráfico de torta representa la distribución de usuarios por país o continente, proporcionando una visión general de la procedencia de las cuentas más influyentes.</a:t>
            </a:r>
            <a:endParaRPr/>
          </a:p>
        </p:txBody>
      </p:sp>
      <p:pic>
        <p:nvPicPr>
          <p:cNvPr id="584" name="Google Shape;58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00" y="2863875"/>
            <a:ext cx="3404025" cy="205472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70C0">
                <a:alpha val="40000"/>
              </a:srgbClr>
            </a:outerShdw>
          </a:effectLst>
        </p:spPr>
      </p:pic>
      <p:pic>
        <p:nvPicPr>
          <p:cNvPr id="585" name="Google Shape;58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0266" y="2863875"/>
            <a:ext cx="3404057" cy="20547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70C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idx="4294967295" type="title"/>
          </p:nvPr>
        </p:nvSpPr>
        <p:spPr>
          <a:xfrm>
            <a:off x="1574850" y="230208"/>
            <a:ext cx="5994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 Y CONCLUSIONES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9"/>
          <p:cNvSpPr txBox="1"/>
          <p:nvPr>
            <p:ph idx="4294967295" type="body"/>
          </p:nvPr>
        </p:nvSpPr>
        <p:spPr>
          <a:xfrm>
            <a:off x="1789508" y="1401301"/>
            <a:ext cx="6686400" cy="25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resultados obtenidos mostraron que las cuentas de Instagram con más seguidores están distribuidas en diversos países y continentes, con una concentración significativa en ciertas regiones.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Además, se observó que las profesiones o actividades de los dueños de las cuentas varían ampliamente, lo que sugiere que el éxito en Instagram no está necesariamente ligado a una profesión específica.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 general, el análisis permitió entender mejor el panorama de las cuentas de Instagram con más seguidores y destacar la diversidad y la variedad presentes en esta plataforma.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785" y="1371908"/>
            <a:ext cx="616647" cy="44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869" y="3156789"/>
            <a:ext cx="635563" cy="45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785" y="2211004"/>
            <a:ext cx="616647" cy="4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9"/>
          <p:cNvSpPr txBox="1"/>
          <p:nvPr/>
        </p:nvSpPr>
        <p:spPr>
          <a:xfrm>
            <a:off x="338000" y="4347225"/>
            <a:ext cx="8494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Link video: </a:t>
            </a:r>
            <a:r>
              <a:rPr lang="es" sz="1500" u="sng">
                <a:solidFill>
                  <a:schemeClr val="hlink"/>
                </a:solidFill>
                <a:hlinkClick r:id="rId4"/>
              </a:rPr>
              <a:t>https://drive.google.com/file/d/1wEP_LB7Xo2apvX3UQlMl8YWR6fhMYzsj/view?usp=sharing</a:t>
            </a:r>
            <a:r>
              <a:rPr lang="es" sz="1500">
                <a:solidFill>
                  <a:schemeClr val="lt1"/>
                </a:solidFill>
              </a:rPr>
              <a:t> 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0"/>
          <p:cNvSpPr txBox="1"/>
          <p:nvPr/>
        </p:nvSpPr>
        <p:spPr>
          <a:xfrm>
            <a:off x="1737900" y="1055375"/>
            <a:ext cx="57900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¡MUCHAS GRACIAS POR SU ATENCIÓN!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Área de hierba" id="601" name="Google Shape;601;p70"/>
          <p:cNvPicPr preferRelativeResize="0"/>
          <p:nvPr/>
        </p:nvPicPr>
        <p:blipFill rotWithShape="1">
          <a:blip r:embed="rId3">
            <a:alphaModFix/>
          </a:blip>
          <a:srcRect b="22330" l="0" r="0" t="0"/>
          <a:stretch/>
        </p:blipFill>
        <p:spPr>
          <a:xfrm>
            <a:off x="2986607" y="4502447"/>
            <a:ext cx="3292579" cy="4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 - low poly" id="602" name="Google Shape;60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36220">
            <a:off x="3433811" y="3409331"/>
            <a:ext cx="2276383" cy="1562784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Planta grande" id="603" name="Google Shape;60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1944" y="4036717"/>
            <a:ext cx="1649900" cy="7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02060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613308" y="68400"/>
            <a:ext cx="3017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arenR"/>
            </a:pPr>
            <a:r>
              <a:rPr b="1" lang="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0"/>
          <p:cNvSpPr txBox="1"/>
          <p:nvPr>
            <p:ph idx="1" type="body"/>
          </p:nvPr>
        </p:nvSpPr>
        <p:spPr>
          <a:xfrm>
            <a:off x="427421" y="876211"/>
            <a:ext cx="76308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proyecto de análisis de datos de Instagram se enfoca en examinar y comprender las tendencias y patrones presentes en las cuentas de Instagram con mayor cantidad de seguidores.</a:t>
            </a:r>
            <a:endParaRPr/>
          </a:p>
        </p:txBody>
      </p:sp>
      <p:pic>
        <p:nvPicPr>
          <p:cNvPr id="346" name="Google Shape;34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9261" y="2733440"/>
            <a:ext cx="4164739" cy="24100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barras con tendencia alcista" id="347" name="Google Shape;34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4755" y="1548728"/>
            <a:ext cx="1223173" cy="1223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filer" id="348" name="Google Shape;34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31" y="721378"/>
            <a:ext cx="387542" cy="38754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0"/>
          <p:cNvSpPr txBox="1"/>
          <p:nvPr>
            <p:ph type="title"/>
          </p:nvPr>
        </p:nvSpPr>
        <p:spPr>
          <a:xfrm>
            <a:off x="320123" y="1972403"/>
            <a:ext cx="4337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8000"/>
              <a:buFont typeface="Century Gothic"/>
              <a:buNone/>
            </a:pPr>
            <a:r>
              <a:rPr lang="e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 del Análisis de Datos con </a:t>
            </a:r>
            <a:r>
              <a:rPr b="1" lang="e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20123" y="2778695"/>
            <a:ext cx="43398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248761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Explorar y comprender las características de las cuentas de Instagram con más seguidores.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3361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Calcular estadísticas como la media, mediana y moda de los seguidores.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3361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Visualización de Resultados: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40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17647"/>
              <a:buNone/>
            </a:pPr>
            <a:r>
              <a:rPr lang="e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Crear gráficos para representar visualmente las cuentas con más seguidores y la distribución de usuarios por país.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484175">
            <a:off x="4451003" y="4515620"/>
            <a:ext cx="417841" cy="42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12647">
            <a:off x="4131119" y="4747394"/>
            <a:ext cx="367802" cy="38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1241" y="4437836"/>
            <a:ext cx="363161" cy="3758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50"/>
          <p:cNvCxnSpPr/>
          <p:nvPr/>
        </p:nvCxnSpPr>
        <p:spPr>
          <a:xfrm>
            <a:off x="203850" y="4203789"/>
            <a:ext cx="818916" cy="727017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02060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/>
          <p:nvPr/>
        </p:nvSpPr>
        <p:spPr>
          <a:xfrm>
            <a:off x="-57150" y="-65315"/>
            <a:ext cx="9201150" cy="5208815"/>
          </a:xfrm>
          <a:prstGeom prst="rect">
            <a:avLst/>
          </a:prstGeom>
          <a:solidFill>
            <a:srgbClr val="002060"/>
          </a:solidFill>
          <a:ln cap="rnd" cmpd="sng" w="15875">
            <a:solidFill>
              <a:srgbClr val="5467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51"/>
          <p:cNvSpPr/>
          <p:nvPr/>
        </p:nvSpPr>
        <p:spPr>
          <a:xfrm>
            <a:off x="27228" y="107950"/>
            <a:ext cx="4263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LIBRERÍA PANDAS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292425" y="2203347"/>
            <a:ext cx="4691092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Especializada en el análisis de datos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375305" y="991454"/>
            <a:ext cx="490783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Desarrollada por  Wes Mckinney - 2008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376091" y="3386225"/>
            <a:ext cx="306959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Proviene de “</a:t>
            </a:r>
            <a:r>
              <a:rPr b="0" i="0" lang="es" sz="21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pan</a:t>
            </a: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0" i="0" lang="es" sz="21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ta”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1"/>
          <p:cNvSpPr/>
          <p:nvPr/>
        </p:nvSpPr>
        <p:spPr>
          <a:xfrm>
            <a:off x="376091" y="3962503"/>
            <a:ext cx="282312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Manipulación de datos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1"/>
          <p:cNvSpPr/>
          <p:nvPr/>
        </p:nvSpPr>
        <p:spPr>
          <a:xfrm>
            <a:off x="292425" y="2779688"/>
            <a:ext cx="18408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1"/>
          <p:cNvSpPr/>
          <p:nvPr/>
        </p:nvSpPr>
        <p:spPr>
          <a:xfrm>
            <a:off x="376091" y="4562376"/>
            <a:ext cx="3552896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Visualización representativa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0" y="1007933"/>
            <a:ext cx="387542" cy="387542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51"/>
          <p:cNvSpPr/>
          <p:nvPr/>
        </p:nvSpPr>
        <p:spPr>
          <a:xfrm>
            <a:off x="0" y="1596935"/>
            <a:ext cx="387542" cy="387542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0" y="2239746"/>
            <a:ext cx="387542" cy="387542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p51"/>
          <p:cNvSpPr/>
          <p:nvPr/>
        </p:nvSpPr>
        <p:spPr>
          <a:xfrm>
            <a:off x="0" y="2797209"/>
            <a:ext cx="387600" cy="3876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51"/>
          <p:cNvSpPr/>
          <p:nvPr/>
        </p:nvSpPr>
        <p:spPr>
          <a:xfrm>
            <a:off x="-5160" y="3406495"/>
            <a:ext cx="387542" cy="387542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51"/>
          <p:cNvSpPr/>
          <p:nvPr/>
        </p:nvSpPr>
        <p:spPr>
          <a:xfrm>
            <a:off x="-5160" y="3990930"/>
            <a:ext cx="387542" cy="387542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51"/>
          <p:cNvSpPr/>
          <p:nvPr/>
        </p:nvSpPr>
        <p:spPr>
          <a:xfrm>
            <a:off x="0" y="4565368"/>
            <a:ext cx="387542" cy="387542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4" name="Google Shape;374;p51"/>
          <p:cNvSpPr/>
          <p:nvPr/>
        </p:nvSpPr>
        <p:spPr>
          <a:xfrm>
            <a:off x="336188" y="1599825"/>
            <a:ext cx="3149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Perteneciente a Python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8044" y="2797209"/>
            <a:ext cx="3702139" cy="208514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76" name="Google Shape;37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4517" y="426506"/>
            <a:ext cx="1649177" cy="1669258"/>
          </a:xfrm>
          <a:prstGeom prst="rect">
            <a:avLst/>
          </a:prstGeom>
          <a:noFill/>
          <a:ln cap="sq" cmpd="thickThin" w="228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377" name="Google Shape;377;p51"/>
          <p:cNvCxnSpPr/>
          <p:nvPr/>
        </p:nvCxnSpPr>
        <p:spPr>
          <a:xfrm>
            <a:off x="537600" y="-109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/>
          </a:solidFill>
          <a:ln cap="rnd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4" name="Google Shape;384;p52"/>
          <p:cNvSpPr/>
          <p:nvPr/>
        </p:nvSpPr>
        <p:spPr>
          <a:xfrm>
            <a:off x="55686" y="19385"/>
            <a:ext cx="4844114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ESTRUCTURA DE DATOS POTENTE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2"/>
          <p:cNvSpPr/>
          <p:nvPr/>
        </p:nvSpPr>
        <p:spPr>
          <a:xfrm>
            <a:off x="0" y="827649"/>
            <a:ext cx="1025761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6" name="Google Shape;386;p52"/>
          <p:cNvGraphicFramePr/>
          <p:nvPr/>
        </p:nvGraphicFramePr>
        <p:xfrm>
          <a:off x="2204358" y="12662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{305CFDDE-DD46-4F78-951F-AE33A595D182}</a:tableStyleId>
              </a:tblPr>
              <a:tblGrid>
                <a:gridCol w="713950"/>
                <a:gridCol w="780075"/>
              </a:tblGrid>
              <a:tr h="48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500" u="none" cap="none" strike="noStrike"/>
                        <a:t> Data</a:t>
                      </a:r>
                      <a:endParaRPr sz="1500" u="none" cap="none" strike="noStrike"/>
                    </a:p>
                  </a:txBody>
                  <a:tcPr marT="34300" marB="34300" marR="68600" marL="68600"/>
                </a:tc>
              </a:tr>
              <a:tr h="48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01,539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48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53,544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48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00,739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48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29,001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48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NaN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48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9-12-18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cxnSp>
        <p:nvCxnSpPr>
          <p:cNvPr id="387" name="Google Shape;387;p52"/>
          <p:cNvCxnSpPr/>
          <p:nvPr/>
        </p:nvCxnSpPr>
        <p:spPr>
          <a:xfrm flipH="1">
            <a:off x="1281793" y="2767693"/>
            <a:ext cx="922565" cy="759279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8" name="Google Shape;388;p52"/>
          <p:cNvSpPr/>
          <p:nvPr/>
        </p:nvSpPr>
        <p:spPr>
          <a:xfrm>
            <a:off x="705916" y="3492025"/>
            <a:ext cx="792525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2"/>
          <p:cNvSpPr/>
          <p:nvPr/>
        </p:nvSpPr>
        <p:spPr>
          <a:xfrm>
            <a:off x="2930978" y="1763486"/>
            <a:ext cx="661307" cy="270401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90" name="Google Shape;390;p52"/>
          <p:cNvCxnSpPr/>
          <p:nvPr/>
        </p:nvCxnSpPr>
        <p:spPr>
          <a:xfrm flipH="1" rot="10800000">
            <a:off x="3592285" y="3522890"/>
            <a:ext cx="514350" cy="726621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1" name="Google Shape;391;p52"/>
          <p:cNvSpPr/>
          <p:nvPr/>
        </p:nvSpPr>
        <p:spPr>
          <a:xfrm>
            <a:off x="3946763" y="2824843"/>
            <a:ext cx="915154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Valor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2"/>
          <p:cNvSpPr/>
          <p:nvPr/>
        </p:nvSpPr>
        <p:spPr>
          <a:xfrm>
            <a:off x="3118757" y="955222"/>
            <a:ext cx="777078" cy="31100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p52"/>
          <p:cNvSpPr/>
          <p:nvPr/>
        </p:nvSpPr>
        <p:spPr>
          <a:xfrm>
            <a:off x="3993004" y="827649"/>
            <a:ext cx="1173355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Nombre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5743186" y="922564"/>
            <a:ext cx="857250" cy="3804557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5" name="Google Shape;395;p52"/>
          <p:cNvSpPr/>
          <p:nvPr/>
        </p:nvSpPr>
        <p:spPr>
          <a:xfrm>
            <a:off x="6281338" y="1143766"/>
            <a:ext cx="296138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Arreglo unidimensional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2"/>
          <p:cNvSpPr/>
          <p:nvPr/>
        </p:nvSpPr>
        <p:spPr>
          <a:xfrm>
            <a:off x="6400134" y="1666243"/>
            <a:ext cx="3256515" cy="10387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Puede contener cualquier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tipo de dato: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2"/>
          <p:cNvSpPr/>
          <p:nvPr/>
        </p:nvSpPr>
        <p:spPr>
          <a:xfrm>
            <a:off x="6765002" y="2554543"/>
            <a:ext cx="387541" cy="387542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52"/>
          <p:cNvSpPr/>
          <p:nvPr/>
        </p:nvSpPr>
        <p:spPr>
          <a:xfrm>
            <a:off x="7360857" y="2503502"/>
            <a:ext cx="108346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2"/>
          <p:cNvSpPr/>
          <p:nvPr/>
        </p:nvSpPr>
        <p:spPr>
          <a:xfrm>
            <a:off x="6765002" y="2991262"/>
            <a:ext cx="387541" cy="387542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p52"/>
          <p:cNvSpPr/>
          <p:nvPr/>
        </p:nvSpPr>
        <p:spPr>
          <a:xfrm>
            <a:off x="7362961" y="2942085"/>
            <a:ext cx="1079262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Cadena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2"/>
          <p:cNvSpPr/>
          <p:nvPr/>
        </p:nvSpPr>
        <p:spPr>
          <a:xfrm>
            <a:off x="6763781" y="3477012"/>
            <a:ext cx="387542" cy="387542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p52"/>
          <p:cNvSpPr/>
          <p:nvPr/>
        </p:nvSpPr>
        <p:spPr>
          <a:xfrm>
            <a:off x="7359927" y="3464562"/>
            <a:ext cx="1126751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Flotante</a:t>
            </a:r>
            <a:endParaRPr b="0" i="0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/>
          <p:nvPr/>
        </p:nvSpPr>
        <p:spPr>
          <a:xfrm>
            <a:off x="-97972" y="0"/>
            <a:ext cx="9339943" cy="5282293"/>
          </a:xfrm>
          <a:prstGeom prst="rect">
            <a:avLst/>
          </a:prstGeom>
          <a:solidFill>
            <a:srgbClr val="002060"/>
          </a:solidFill>
          <a:ln cap="rnd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408" name="Google Shape;408;p53"/>
          <p:cNvGraphicFramePr/>
          <p:nvPr/>
        </p:nvGraphicFramePr>
        <p:xfrm>
          <a:off x="875276" y="18581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{305CFDDE-DD46-4F78-951F-AE33A595D182}</a:tableStyleId>
              </a:tblPr>
              <a:tblGrid>
                <a:gridCol w="830925"/>
                <a:gridCol w="851850"/>
                <a:gridCol w="851850"/>
                <a:gridCol w="851850"/>
              </a:tblGrid>
              <a:tr h="43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Nombre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Equipo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Entrada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Data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</a:tr>
              <a:tr h="43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  Juan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Boston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0,01001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1246854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43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  John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Barracas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0,52150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5729573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43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  Matias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Toronto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0,91218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5738593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43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Mathew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Ferro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0,02231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5729472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43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Juana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Bayern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0,00021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4810473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43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Scarlet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/>
                        <a:t>Yupanqui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1,00000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/>
                        <a:t>2503759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aphicFrame>
        <p:nvGraphicFramePr>
          <p:cNvPr id="409" name="Google Shape;409;p53"/>
          <p:cNvGraphicFramePr/>
          <p:nvPr/>
        </p:nvGraphicFramePr>
        <p:xfrm>
          <a:off x="187778" y="2299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{305CFDDE-DD46-4F78-951F-AE33A595D182}</a:tableStyleId>
              </a:tblPr>
              <a:tblGrid>
                <a:gridCol w="687500"/>
              </a:tblGrid>
              <a:tr h="43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" sz="1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43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43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43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43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  <a:tr h="436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410" name="Google Shape;410;p53"/>
          <p:cNvSpPr/>
          <p:nvPr/>
        </p:nvSpPr>
        <p:spPr>
          <a:xfrm>
            <a:off x="4474029" y="1673756"/>
            <a:ext cx="1062584" cy="3395066"/>
          </a:xfrm>
          <a:prstGeom prst="rightBrace">
            <a:avLst>
              <a:gd fmla="val 8333" name="adj1"/>
              <a:gd fmla="val 47348" name="adj2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53"/>
          <p:cNvSpPr/>
          <p:nvPr/>
        </p:nvSpPr>
        <p:spPr>
          <a:xfrm>
            <a:off x="5594413" y="1926242"/>
            <a:ext cx="336180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3"/>
          <p:cNvSpPr/>
          <p:nvPr/>
        </p:nvSpPr>
        <p:spPr>
          <a:xfrm>
            <a:off x="5882468" y="2848025"/>
            <a:ext cx="3302781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3"/>
          <p:cNvSpPr/>
          <p:nvPr/>
        </p:nvSpPr>
        <p:spPr>
          <a:xfrm>
            <a:off x="5627855" y="1858192"/>
            <a:ext cx="3471242" cy="28851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Estructura Bidimensional.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Similar a una base de datos.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Similar a una hoja de cálculo Excel.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Compuesto de Series.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estructura de pandas.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4194" y="127300"/>
            <a:ext cx="1448253" cy="140920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3"/>
          <p:cNvSpPr/>
          <p:nvPr/>
        </p:nvSpPr>
        <p:spPr>
          <a:xfrm>
            <a:off x="709705" y="51182"/>
            <a:ext cx="4813663" cy="759654"/>
          </a:xfrm>
          <a:prstGeom prst="rightArrow">
            <a:avLst>
              <a:gd fmla="val 100000" name="adj1"/>
              <a:gd fmla="val 46561" name="adj2"/>
            </a:avLst>
          </a:prstGeom>
          <a:solidFill>
            <a:srgbClr val="254C96"/>
          </a:solidFill>
          <a:ln cap="flat" cmpd="sng" w="25400">
            <a:solidFill>
              <a:srgbClr val="0D12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3"/>
          <p:cNvSpPr/>
          <p:nvPr/>
        </p:nvSpPr>
        <p:spPr>
          <a:xfrm>
            <a:off x="222062" y="25826"/>
            <a:ext cx="5536612" cy="7596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ESTRUCTURA DE DATOS POTENTES P.2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3"/>
          <p:cNvSpPr/>
          <p:nvPr/>
        </p:nvSpPr>
        <p:spPr>
          <a:xfrm>
            <a:off x="321553" y="1110221"/>
            <a:ext cx="1926771" cy="438581"/>
          </a:xfrm>
          <a:prstGeom prst="parallelogram">
            <a:avLst>
              <a:gd fmla="val 25000" name="adj"/>
            </a:avLst>
          </a:prstGeom>
          <a:solidFill>
            <a:srgbClr val="254C96"/>
          </a:solidFill>
          <a:ln cap="flat" cmpd="sng" w="25400">
            <a:solidFill>
              <a:srgbClr val="0D12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3"/>
          <p:cNvSpPr/>
          <p:nvPr/>
        </p:nvSpPr>
        <p:spPr>
          <a:xfrm>
            <a:off x="441810" y="1097927"/>
            <a:ext cx="1691041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Dataframe: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/>
          <p:nvPr/>
        </p:nvSpPr>
        <p:spPr>
          <a:xfrm>
            <a:off x="-65314" y="-65315"/>
            <a:ext cx="9261888" cy="5246145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p54"/>
          <p:cNvSpPr/>
          <p:nvPr/>
        </p:nvSpPr>
        <p:spPr>
          <a:xfrm>
            <a:off x="251464" y="36725"/>
            <a:ext cx="240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4"/>
          <p:cNvSpPr/>
          <p:nvPr/>
        </p:nvSpPr>
        <p:spPr>
          <a:xfrm>
            <a:off x="193889" y="653179"/>
            <a:ext cx="3009300" cy="10387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Si bien no es tan rápida como lo </a:t>
            </a:r>
            <a:r>
              <a:rPr lang="es" sz="2100">
                <a:solidFill>
                  <a:schemeClr val="lt1"/>
                </a:solidFill>
              </a:rPr>
              <a:t>sería</a:t>
            </a: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numpy, por ejemplo. 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6" name="Google Shape;426;p54"/>
          <p:cNvCxnSpPr/>
          <p:nvPr/>
        </p:nvCxnSpPr>
        <p:spPr>
          <a:xfrm flipH="1">
            <a:off x="750225" y="1756150"/>
            <a:ext cx="21300" cy="145320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7" name="Google Shape;427;p54"/>
          <p:cNvSpPr/>
          <p:nvPr/>
        </p:nvSpPr>
        <p:spPr>
          <a:xfrm>
            <a:off x="191169" y="3212701"/>
            <a:ext cx="2528970" cy="13619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Existen consideraciones y métodos para optimizarlo.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54"/>
          <p:cNvCxnSpPr/>
          <p:nvPr/>
        </p:nvCxnSpPr>
        <p:spPr>
          <a:xfrm flipH="1" rot="10800000">
            <a:off x="2637875" y="2816475"/>
            <a:ext cx="2444100" cy="510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9" name="Google Shape;429;p54"/>
          <p:cNvSpPr/>
          <p:nvPr/>
        </p:nvSpPr>
        <p:spPr>
          <a:xfrm>
            <a:off x="5102037" y="645129"/>
            <a:ext cx="3817391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Uso de tipos de datos eficiente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4"/>
          <p:cNvSpPr/>
          <p:nvPr/>
        </p:nvSpPr>
        <p:spPr>
          <a:xfrm>
            <a:off x="5102037" y="1052209"/>
            <a:ext cx="76246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4"/>
          <p:cNvSpPr/>
          <p:nvPr/>
        </p:nvSpPr>
        <p:spPr>
          <a:xfrm>
            <a:off x="5102037" y="1459288"/>
            <a:ext cx="325233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Operaciones vectorizadas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4"/>
          <p:cNvSpPr/>
          <p:nvPr/>
        </p:nvSpPr>
        <p:spPr>
          <a:xfrm>
            <a:off x="293950" y="593241"/>
            <a:ext cx="2809200" cy="1158600"/>
          </a:xfrm>
          <a:prstGeom prst="rect">
            <a:avLst/>
          </a:prstGeom>
          <a:noFill/>
          <a:ln cap="flat" cmpd="sng" w="28575">
            <a:solidFill>
              <a:srgbClr val="F0E8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4"/>
          <p:cNvSpPr/>
          <p:nvPr/>
        </p:nvSpPr>
        <p:spPr>
          <a:xfrm>
            <a:off x="289999" y="3209377"/>
            <a:ext cx="2369567" cy="1444541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4"/>
          <p:cNvSpPr/>
          <p:nvPr/>
        </p:nvSpPr>
        <p:spPr>
          <a:xfrm>
            <a:off x="5102037" y="1866368"/>
            <a:ext cx="1850506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Paralelización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4"/>
          <p:cNvSpPr/>
          <p:nvPr/>
        </p:nvSpPr>
        <p:spPr>
          <a:xfrm>
            <a:off x="5101984" y="2277101"/>
            <a:ext cx="2408351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Evitar copiar datos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4"/>
          <p:cNvSpPr/>
          <p:nvPr/>
        </p:nvSpPr>
        <p:spPr>
          <a:xfrm>
            <a:off x="5106645" y="2684057"/>
            <a:ext cx="216549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Lectura eficiente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4"/>
          <p:cNvSpPr/>
          <p:nvPr/>
        </p:nvSpPr>
        <p:spPr>
          <a:xfrm>
            <a:off x="5059866" y="645130"/>
            <a:ext cx="3859562" cy="253077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Área de hierba" id="438" name="Google Shape;438;p54"/>
          <p:cNvPicPr preferRelativeResize="0"/>
          <p:nvPr/>
        </p:nvPicPr>
        <p:blipFill rotWithShape="1">
          <a:blip r:embed="rId3">
            <a:alphaModFix/>
          </a:blip>
          <a:srcRect b="20107" l="0" r="0" t="0"/>
          <a:stretch/>
        </p:blipFill>
        <p:spPr>
          <a:xfrm>
            <a:off x="5904000" y="4722974"/>
            <a:ext cx="3292575" cy="4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773" y="3234645"/>
            <a:ext cx="3117643" cy="1538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54"/>
          <p:cNvCxnSpPr/>
          <p:nvPr/>
        </p:nvCxnSpPr>
        <p:spPr>
          <a:xfrm rot="10800000">
            <a:off x="2659566" y="2797120"/>
            <a:ext cx="0" cy="412257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anda - low poly" id="441" name="Google Shape;44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84336">
            <a:off x="6115501" y="3653267"/>
            <a:ext cx="2276383" cy="156278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descr="Planta grande" id="442" name="Google Shape;442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5466" y="4230797"/>
            <a:ext cx="1949875" cy="91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/>
          <p:nvPr/>
        </p:nvSpPr>
        <p:spPr>
          <a:xfrm>
            <a:off x="-130628" y="-65621"/>
            <a:ext cx="9274628" cy="5323115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5"/>
          <p:cNvSpPr/>
          <p:nvPr/>
        </p:nvSpPr>
        <p:spPr>
          <a:xfrm>
            <a:off x="31665" y="41806"/>
            <a:ext cx="3129703" cy="484748"/>
          </a:xfrm>
          <a:prstGeom prst="rect">
            <a:avLst/>
          </a:prstGeom>
          <a:gradFill>
            <a:gsLst>
              <a:gs pos="0">
                <a:srgbClr val="002060"/>
              </a:gs>
              <a:gs pos="11000">
                <a:srgbClr val="002060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s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Origen de los datos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876" y="190198"/>
            <a:ext cx="1807072" cy="1365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o" id="450" name="Google Shape;45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8637" y="216518"/>
            <a:ext cx="1079048" cy="107904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5"/>
          <p:cNvSpPr/>
          <p:nvPr/>
        </p:nvSpPr>
        <p:spPr>
          <a:xfrm>
            <a:off x="7984390" y="1209433"/>
            <a:ext cx="79883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5"/>
          <p:cNvSpPr/>
          <p:nvPr/>
        </p:nvSpPr>
        <p:spPr>
          <a:xfrm>
            <a:off x="26478" y="2465947"/>
            <a:ext cx="9010143" cy="2542309"/>
          </a:xfrm>
          <a:prstGeom prst="roundRect">
            <a:avLst>
              <a:gd fmla="val 16667" name="adj"/>
            </a:avLst>
          </a:prstGeom>
          <a:solidFill>
            <a:srgbClr val="254C96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5"/>
          <p:cNvSpPr/>
          <p:nvPr/>
        </p:nvSpPr>
        <p:spPr>
          <a:xfrm>
            <a:off x="6597352" y="512700"/>
            <a:ext cx="1216611" cy="678116"/>
          </a:xfrm>
          <a:prstGeom prst="rightArrow">
            <a:avLst>
              <a:gd fmla="val 39784" name="adj1"/>
              <a:gd fmla="val 62259" name="adj2"/>
            </a:avLst>
          </a:prstGeom>
          <a:solidFill>
            <a:srgbClr val="FF33C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55"/>
          <p:cNvSpPr/>
          <p:nvPr/>
        </p:nvSpPr>
        <p:spPr>
          <a:xfrm>
            <a:off x="5491278" y="1209433"/>
            <a:ext cx="798832" cy="4385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F5F7FC"/>
                </a:solidFill>
                <a:latin typeface="Arial"/>
                <a:ea typeface="Arial"/>
                <a:cs typeface="Arial"/>
                <a:sym typeface="Arial"/>
              </a:rPr>
              <a:t>IG</a:t>
            </a:r>
            <a:endParaRPr b="0" i="0" sz="1100" u="none" cap="none" strike="noStrike">
              <a:solidFill>
                <a:srgbClr val="F5F7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5"/>
          <p:cNvSpPr/>
          <p:nvPr/>
        </p:nvSpPr>
        <p:spPr>
          <a:xfrm>
            <a:off x="210054" y="2598811"/>
            <a:ext cx="312248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Rank</a:t>
            </a: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Posición en el ranking.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5"/>
          <p:cNvSpPr/>
          <p:nvPr/>
        </p:nvSpPr>
        <p:spPr>
          <a:xfrm>
            <a:off x="210054" y="3226652"/>
            <a:ext cx="3937879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Username</a:t>
            </a: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Nombre de usuario de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cuenta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5"/>
          <p:cNvSpPr/>
          <p:nvPr/>
        </p:nvSpPr>
        <p:spPr>
          <a:xfrm>
            <a:off x="4648197" y="2660553"/>
            <a:ext cx="346392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Owner</a:t>
            </a: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Propietario de la cuenta.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5"/>
          <p:cNvSpPr/>
          <p:nvPr/>
        </p:nvSpPr>
        <p:spPr>
          <a:xfrm>
            <a:off x="4648197" y="3232594"/>
            <a:ext cx="3628708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Followers (millions)</a:t>
            </a: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Número de seguidores en millones.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5"/>
          <p:cNvSpPr/>
          <p:nvPr/>
        </p:nvSpPr>
        <p:spPr>
          <a:xfrm>
            <a:off x="210054" y="4136085"/>
            <a:ext cx="3937879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Profession/Activity</a:t>
            </a:r>
            <a:r>
              <a:rPr b="0" i="0" lang="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Profesión o actividad asociada.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5"/>
          <p:cNvSpPr/>
          <p:nvPr/>
        </p:nvSpPr>
        <p:spPr>
          <a:xfrm>
            <a:off x="4648197" y="4156905"/>
            <a:ext cx="4464621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Country/Continent: </a:t>
            </a: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País o continente al que pertenece la cuenta.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5"/>
          <p:cNvSpPr/>
          <p:nvPr/>
        </p:nvSpPr>
        <p:spPr>
          <a:xfrm>
            <a:off x="3151896" y="1915709"/>
            <a:ext cx="2709579" cy="396918"/>
          </a:xfrm>
          <a:prstGeom prst="rect">
            <a:avLst/>
          </a:prstGeom>
          <a:solidFill>
            <a:srgbClr val="254C9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Columnas relevantes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5"/>
          <p:cNvSpPr/>
          <p:nvPr/>
        </p:nvSpPr>
        <p:spPr>
          <a:xfrm>
            <a:off x="36757" y="587874"/>
            <a:ext cx="4997538" cy="1058091"/>
          </a:xfrm>
          <a:prstGeom prst="rect">
            <a:avLst/>
          </a:prstGeom>
          <a:solidFill>
            <a:srgbClr val="254C96"/>
          </a:solidFill>
          <a:ln cap="flat" cmpd="sng" w="25400">
            <a:solidFill>
              <a:srgbClr val="1E4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5"/>
          <p:cNvSpPr/>
          <p:nvPr/>
        </p:nvSpPr>
        <p:spPr>
          <a:xfrm>
            <a:off x="46295" y="644210"/>
            <a:ext cx="4988000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Utilizamos un archivo CSV llamado “raw_data.csv” que contiene información sobre las cuentas de Instagram con más seguidores.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5"/>
          <p:cNvSpPr/>
          <p:nvPr/>
        </p:nvSpPr>
        <p:spPr>
          <a:xfrm>
            <a:off x="5532674" y="1602451"/>
            <a:ext cx="977400" cy="266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/>
          <p:nvPr/>
        </p:nvSpPr>
        <p:spPr>
          <a:xfrm>
            <a:off x="-61227" y="-32657"/>
            <a:ext cx="9266400" cy="520890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6"/>
          <p:cNvSpPr/>
          <p:nvPr/>
        </p:nvSpPr>
        <p:spPr>
          <a:xfrm>
            <a:off x="381000" y="1529425"/>
            <a:ext cx="4239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/data: </a:t>
            </a: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Contiene los archivos de datos             (</a:t>
            </a:r>
            <a:r>
              <a:rPr b="1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raw_data.csv, processed_data.csv</a:t>
            </a: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6"/>
          <p:cNvSpPr/>
          <p:nvPr/>
        </p:nvSpPr>
        <p:spPr>
          <a:xfrm>
            <a:off x="0" y="25950"/>
            <a:ext cx="4301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Estructura del Proyecto</a:t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6"/>
          <p:cNvSpPr/>
          <p:nvPr/>
        </p:nvSpPr>
        <p:spPr>
          <a:xfrm>
            <a:off x="228600" y="917012"/>
            <a:ext cx="4057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Descripción de Carpetas y Archivos: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6"/>
          <p:cNvSpPr/>
          <p:nvPr/>
        </p:nvSpPr>
        <p:spPr>
          <a:xfrm>
            <a:off x="457200" y="2419028"/>
            <a:ext cx="7078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/src:</a:t>
            </a: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Archivos de código fuente (</a:t>
            </a:r>
            <a:r>
              <a:rPr b="1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main.py, data_processing.py,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analysis.py, visualization.py</a:t>
            </a: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r>
              <a:rPr b="1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6"/>
          <p:cNvSpPr/>
          <p:nvPr/>
        </p:nvSpPr>
        <p:spPr>
          <a:xfrm>
            <a:off x="457200" y="3337034"/>
            <a:ext cx="6311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/docs:</a:t>
            </a: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Documentación del proyecto </a:t>
            </a:r>
            <a:r>
              <a:rPr b="1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(presentation.pptx, README.md</a:t>
            </a:r>
            <a:r>
              <a:rPr b="0" i="0" lang="e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7950" y="2719400"/>
            <a:ext cx="2766051" cy="24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